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73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331" r:id="rId11"/>
    <p:sldId id="33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8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13" r:id="rId31"/>
    <p:sldId id="314" r:id="rId32"/>
    <p:sldId id="315" r:id="rId33"/>
    <p:sldId id="317" r:id="rId34"/>
    <p:sldId id="318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300" r:id="rId47"/>
    <p:sldId id="297" r:id="rId48"/>
    <p:sldId id="298" r:id="rId49"/>
    <p:sldId id="301" r:id="rId50"/>
    <p:sldId id="299" r:id="rId51"/>
    <p:sldId id="306" r:id="rId52"/>
    <p:sldId id="302" r:id="rId53"/>
    <p:sldId id="303" r:id="rId54"/>
    <p:sldId id="307" r:id="rId55"/>
    <p:sldId id="304" r:id="rId56"/>
    <p:sldId id="308" r:id="rId57"/>
    <p:sldId id="309" r:id="rId58"/>
    <p:sldId id="310" r:id="rId59"/>
    <p:sldId id="311" r:id="rId60"/>
    <p:sldId id="312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30" r:id="rId70"/>
    <p:sldId id="329" r:id="rId71"/>
    <p:sldId id="328" r:id="rId7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35B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9606" autoAdjust="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FEE8B-A424-430C-B832-DE2CE85D72CA}" type="datetimeFigureOut">
              <a:rPr lang="ko-KR" altLang="en-US" smtClean="0"/>
              <a:pPr/>
              <a:t>2017-03-22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04755-F9BC-4CDA-9C8F-4B164C319D3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83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FA1-D8AD-45F1-8714-8A2522966365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85305" y="332658"/>
            <a:ext cx="82014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41169"/>
            <a:ext cx="432048" cy="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95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C162-54C8-4BB0-9C6B-AE88FBD196A9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247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65BD-2588-4F56-9E14-32327AE04841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92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20" b="0" i="0">
                <a:solidFill>
                  <a:srgbClr val="10278F"/>
                </a:solidFill>
                <a:latin typeface="Tahoma"/>
                <a:cs typeface="Tahom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1"/>
            <a:ext cx="397764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538A-CF88-4457-95A3-597AC2F549C4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0898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827088" y="3213100"/>
            <a:ext cx="77771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11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716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2696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07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10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78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13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wrap="square"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2325-B186-44DE-A536-E153A611E622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905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87572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12297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072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6" y="260351"/>
            <a:ext cx="2058988" cy="6337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1"/>
            <a:ext cx="6029325" cy="6337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720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50"/>
            </a:lvl3pPr>
            <a:lvl4pPr marL="1028659" indent="0" algn="ctr">
              <a:buNone/>
              <a:defRPr sz="1200"/>
            </a:lvl4pPr>
            <a:lvl5pPr marL="1371545" indent="0" algn="ctr">
              <a:buNone/>
              <a:defRPr sz="1200"/>
            </a:lvl5pPr>
            <a:lvl6pPr marL="1714432" indent="0" algn="ctr">
              <a:buNone/>
              <a:defRPr sz="1200"/>
            </a:lvl6pPr>
            <a:lvl7pPr marL="2057318" indent="0" algn="ctr">
              <a:buNone/>
              <a:defRPr sz="1200"/>
            </a:lvl7pPr>
            <a:lvl8pPr marL="2400204" indent="0" algn="ctr">
              <a:buNone/>
              <a:defRPr sz="1200"/>
            </a:lvl8pPr>
            <a:lvl9pPr marL="274309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0F1F258-9322-4693-A0E0-F1EC2F0187DA}" type="datetime1">
              <a:rPr lang="ko-KR" altLang="en-US" smtClean="0"/>
              <a:t>2017-03-22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96FFCEE6-A8B9-4E87-81E3-67B1867F1C23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  <p:extLst>
      <p:ext uri="{BB962C8B-B14F-4D97-AF65-F5344CB8AC3E}">
        <p14:creationId xmlns:p14="http://schemas.microsoft.com/office/powerpoint/2010/main" val="90586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A8FA-359C-4392-9643-05A5726F6F74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929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AC91-2952-4DC0-A672-B411813FE6D5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62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6" indent="0">
              <a:buNone/>
              <a:defRPr sz="1600" b="1"/>
            </a:lvl7pPr>
            <a:lvl8pPr marL="3200336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10FD-9FE1-4AB9-9FFB-200E0DDC5897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8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E33B-0FFF-4597-9485-E0F8433AC673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68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E6C6B-FBE7-4DE4-9C9D-FC73AE92317F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78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46F2-6623-4275-BB3F-4FF933F7A63F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280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6" indent="0">
              <a:buNone/>
              <a:defRPr sz="2000"/>
            </a:lvl7pPr>
            <a:lvl8pPr marL="3200336" indent="0">
              <a:buNone/>
              <a:defRPr sz="2000"/>
            </a:lvl8pPr>
            <a:lvl9pPr marL="3657526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1" indent="0">
              <a:buNone/>
              <a:defRPr sz="1200"/>
            </a:lvl2pPr>
            <a:lvl3pPr marL="914382" indent="0">
              <a:buNone/>
              <a:defRPr sz="10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6" indent="0">
              <a:buNone/>
              <a:defRPr sz="900"/>
            </a:lvl7pPr>
            <a:lvl8pPr marL="3200336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7E58-D2EE-40DA-9C92-ED726FCCFDBC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20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908724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3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6623-9801-44E2-8962-24D16AF8433E}" type="datetime1">
              <a:rPr lang="ko-KR" altLang="en-US" smtClean="0"/>
              <a:t>2017-03-22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0C66A-2542-49CE-8980-1D266FEFB8D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611561" y="836712"/>
            <a:ext cx="79928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7884368" y="332656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800" baseline="0" dirty="0" smtClean="0"/>
              <a:t>ASTU</a:t>
            </a:r>
            <a:endParaRPr lang="ko-KR" alt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260649"/>
            <a:ext cx="432048" cy="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4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82" rtl="0" eaLnBrk="1" latinLnBrk="1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defTabSz="914382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7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8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9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0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1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2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914382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91438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1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4"/>
            <a:ext cx="82296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68314" y="981075"/>
            <a:ext cx="69119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4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굴림" charset="-127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  <a:cs typeface="굴림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 Black" pitchFamily="34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000">
          <a:solidFill>
            <a:schemeClr val="tx1"/>
          </a:solidFill>
          <a:latin typeface="+mn-lt"/>
          <a:ea typeface="+mn-ea"/>
          <a:cs typeface="굴림" charset="-127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800">
          <a:solidFill>
            <a:schemeClr val="tx1"/>
          </a:solidFill>
          <a:latin typeface="+mn-lt"/>
          <a:ea typeface="+mn-ea"/>
          <a:cs typeface="굴림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charset="2"/>
        <a:buChar char="§"/>
        <a:defRPr kumimoji="1" sz="2400">
          <a:solidFill>
            <a:schemeClr val="tx1"/>
          </a:solidFill>
          <a:latin typeface="+mn-lt"/>
          <a:ea typeface="+mn-ea"/>
          <a:cs typeface="굴림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굴림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  <a:cs typeface="굴림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06680" cy="252028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CSE 1102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Fundamentals of Programming</a:t>
            </a:r>
            <a: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  <a:t> </a:t>
            </a:r>
            <a:br>
              <a:rPr lang="en-US" altLang="ko-KR" sz="4400" b="1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4400" b="1" dirty="0" smtClean="0"/>
              <a:t/>
            </a:r>
            <a:br>
              <a:rPr lang="en-US" altLang="ko-KR" sz="4400" b="1" dirty="0" smtClean="0"/>
            </a:br>
            <a:r>
              <a:rPr lang="en-US" altLang="ko-KR" dirty="0" smtClean="0"/>
              <a:t>Lecture #5</a:t>
            </a:r>
            <a:endParaRPr lang="ko-KR" altLang="en-US" dirty="0"/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937319" y="2995464"/>
            <a:ext cx="6906767" cy="333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2017</a:t>
            </a: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101598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 defTabSz="1015980">
              <a:spcBef>
                <a:spcPct val="20000"/>
              </a:spcBef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</a:rPr>
              <a:t>Computer Science &amp; Engineering Program</a:t>
            </a:r>
          </a:p>
          <a:p>
            <a:pPr lvl="0" algn="ctr" defTabSz="1015980">
              <a:spcBef>
                <a:spcPct val="20000"/>
              </a:spcBef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</a:rPr>
              <a:t> School of Electrical Engineering &amp; Computing</a:t>
            </a:r>
          </a:p>
          <a:p>
            <a:pPr lvl="0" algn="ctr" defTabSz="1015980">
              <a:spcBef>
                <a:spcPct val="20000"/>
              </a:spcBef>
              <a:defRPr/>
            </a:pPr>
            <a:r>
              <a:rPr lang="en-US" altLang="ko-KR" dirty="0">
                <a:solidFill>
                  <a:schemeClr val="tx1">
                    <a:tint val="75000"/>
                  </a:schemeClr>
                </a:solidFill>
              </a:rPr>
              <a:t>Adama Science &amp; Technology University</a:t>
            </a:r>
            <a:endParaRPr lang="ko-KR" alt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7155"/>
            <a:ext cx="7653514" cy="340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584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Mathematical Library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a math function, give its name and pass the input arguments within parentheses</a:t>
            </a:r>
          </a:p>
          <a:p>
            <a:r>
              <a:rPr lang="en-US" dirty="0"/>
              <a:t>Expressions that can be evaluated to a value can be passed as arguments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61048"/>
            <a:ext cx="53927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Mathematical Library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0581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9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Input Using 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ourier New" pitchFamily="49" charset="0"/>
              </a:rPr>
              <a:t>cin</a:t>
            </a:r>
            <a:r>
              <a:rPr lang="en-US" b="1" dirty="0"/>
              <a:t> Object: </a:t>
            </a:r>
            <a:r>
              <a:rPr lang="en-US" dirty="0"/>
              <a:t>Allows data entry to a running program</a:t>
            </a:r>
          </a:p>
          <a:p>
            <a:r>
              <a:rPr lang="en-US" dirty="0"/>
              <a:t>Use of the </a:t>
            </a:r>
            <a:r>
              <a:rPr lang="en-US" b="1" dirty="0">
                <a:latin typeface="Courier New" pitchFamily="49" charset="0"/>
              </a:rPr>
              <a:t>cin</a:t>
            </a:r>
            <a:r>
              <a:rPr lang="en-US" dirty="0"/>
              <a:t> object causes the program to wait for input from the keyboard</a:t>
            </a:r>
          </a:p>
          <a:p>
            <a:r>
              <a:rPr lang="en-US" dirty="0"/>
              <a:t>When keyboard entry is complete, the program resumes execution, using the entered data</a:t>
            </a:r>
          </a:p>
          <a:p>
            <a:r>
              <a:rPr lang="en-US" dirty="0"/>
              <a:t>An output statement preceding the </a:t>
            </a:r>
            <a:r>
              <a:rPr lang="en-US" b="1" dirty="0">
                <a:latin typeface="Courier New" pitchFamily="49" charset="0"/>
              </a:rPr>
              <a:t>cin</a:t>
            </a:r>
            <a:r>
              <a:rPr lang="en-US" dirty="0"/>
              <a:t> object statement provides a </a:t>
            </a:r>
            <a:r>
              <a:rPr lang="en-US" b="1" dirty="0"/>
              <a:t>prompt</a:t>
            </a:r>
            <a:r>
              <a:rPr lang="en-US" dirty="0"/>
              <a:t> to the user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0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Input Using cin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14013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2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Input Using cin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b="1" dirty="0">
                <a:latin typeface="Courier New" pitchFamily="49" charset="0"/>
              </a:rPr>
              <a:t>cin </a:t>
            </a:r>
            <a:r>
              <a:rPr lang="en-US" dirty="0"/>
              <a:t>can accept multiple input values to be stored in different variables</a:t>
            </a:r>
          </a:p>
          <a:p>
            <a:pPr marL="342900" indent="-342900">
              <a:buFontTx/>
              <a:buChar char="•"/>
            </a:pPr>
            <a:r>
              <a:rPr lang="en-US" dirty="0"/>
              <a:t>Multiple numeric input values must be separated by spaces</a:t>
            </a:r>
          </a:p>
          <a:p>
            <a:pPr marL="0" indent="0">
              <a:buNone/>
            </a:pPr>
            <a:r>
              <a:rPr lang="en-US" dirty="0"/>
              <a:t>	Example: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cin &gt;&gt; num1 &gt;&gt; num2</a:t>
            </a:r>
          </a:p>
          <a:p>
            <a:pPr marL="0" indent="0">
              <a:buNone/>
            </a:pPr>
            <a:r>
              <a:rPr lang="en-US" dirty="0"/>
              <a:t>	with keyboard entry: </a:t>
            </a:r>
            <a:r>
              <a:rPr lang="en-US" b="1" dirty="0">
                <a:latin typeface="Courier New" pitchFamily="49" charset="0"/>
              </a:rPr>
              <a:t>0.052 </a:t>
            </a:r>
            <a:r>
              <a:rPr lang="en-US" b="1" dirty="0" smtClean="0">
                <a:latin typeface="Courier New" pitchFamily="49" charset="0"/>
              </a:rPr>
              <a:t>245.79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2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Input Using cin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1493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8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Input Using cin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b="1" dirty="0"/>
              <a:t>User-input validation:</a:t>
            </a:r>
            <a:r>
              <a:rPr lang="en-US" dirty="0"/>
              <a:t> The process of ensuring that data entered by the user matches the expected data type</a:t>
            </a:r>
          </a:p>
          <a:p>
            <a:pPr marL="342900" indent="-342900">
              <a:buFontTx/>
              <a:buChar char="•"/>
            </a:pPr>
            <a:r>
              <a:rPr lang="en-US" b="1" dirty="0"/>
              <a:t>Robust program:</a:t>
            </a:r>
            <a:r>
              <a:rPr lang="en-US" dirty="0"/>
              <a:t> One that detects and handles incorrect user entry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Acid 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Currently, coal is one of the principal sources of electrical power generation in many industrialized countries. </a:t>
            </a:r>
          </a:p>
          <a:p>
            <a:pPr lvl="1"/>
            <a:r>
              <a:rPr lang="en-US" dirty="0" smtClean="0"/>
              <a:t>it is known </a:t>
            </a:r>
            <a:r>
              <a:rPr lang="en-US" dirty="0"/>
              <a:t>that the oxygen </a:t>
            </a:r>
            <a:r>
              <a:rPr lang="en-US" dirty="0" smtClean="0"/>
              <a:t>used in </a:t>
            </a:r>
            <a:r>
              <a:rPr lang="en-US" dirty="0"/>
              <a:t>the burning process combines with the carbon and sulfur in coal to produce carbon dioxide </a:t>
            </a:r>
            <a:r>
              <a:rPr lang="en-US" dirty="0" smtClean="0"/>
              <a:t>and </a:t>
            </a:r>
            <a:r>
              <a:rPr lang="en-US" dirty="0"/>
              <a:t>sulfur dioxide.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Acid 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3" lvl="1" indent="-342893"/>
            <a:r>
              <a:rPr lang="en-US" dirty="0"/>
              <a:t>When these gases are released into the atmosphere, sulfur dioxide com-bines with water and oxygen in the air to form sulfuric </a:t>
            </a:r>
            <a:r>
              <a:rPr lang="en-US" dirty="0" smtClean="0"/>
              <a:t>acid</a:t>
            </a:r>
          </a:p>
          <a:p>
            <a:pPr marL="1200125" lvl="3" indent="-342893"/>
            <a:r>
              <a:rPr lang="en-US" dirty="0" smtClean="0"/>
              <a:t>Then it is </a:t>
            </a:r>
            <a:r>
              <a:rPr lang="en-US" dirty="0"/>
              <a:t>transformed into separate hydronium ions and sulfates see figure. </a:t>
            </a:r>
            <a:endParaRPr lang="en-US" dirty="0" smtClean="0"/>
          </a:p>
          <a:p>
            <a:pPr marL="342893" lvl="1" indent="-342893"/>
            <a:r>
              <a:rPr lang="en-US" dirty="0" smtClean="0"/>
              <a:t>The </a:t>
            </a:r>
            <a:r>
              <a:rPr lang="en-US" dirty="0"/>
              <a:t>hydronium ions in the atmosphere that fall to Earth as components of rain are what change the acidity levels of lakes and forests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2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ko-KR" sz="2600" dirty="0" smtClean="0"/>
              <a:t>I/O statements and functions</a:t>
            </a:r>
            <a:endParaRPr lang="en-US" altLang="ko-KR" sz="2600" dirty="0"/>
          </a:p>
          <a:p>
            <a:pPr lvl="1"/>
            <a:r>
              <a:rPr lang="en-US" sz="2400" dirty="0" smtClean="0"/>
              <a:t>Using Library Functions</a:t>
            </a:r>
          </a:p>
          <a:p>
            <a:pPr lvl="2"/>
            <a:r>
              <a:rPr lang="en-US" sz="2000" dirty="0" smtClean="0"/>
              <a:t>Formatting Numbers for Program Output</a:t>
            </a:r>
          </a:p>
          <a:p>
            <a:pPr lvl="2"/>
            <a:r>
              <a:rPr lang="en-US" sz="2000" dirty="0"/>
              <a:t>Mathematical Library Functions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nput </a:t>
            </a:r>
            <a:r>
              <a:rPr lang="en-US" sz="2400" dirty="0"/>
              <a:t>using the </a:t>
            </a:r>
            <a:r>
              <a:rPr lang="en-US" sz="2400" b="1" dirty="0">
                <a:latin typeface="Courier New" pitchFamily="49" charset="0"/>
              </a:rPr>
              <a:t>cin</a:t>
            </a:r>
            <a:r>
              <a:rPr lang="en-US" sz="2400" dirty="0"/>
              <a:t> </a:t>
            </a:r>
            <a:r>
              <a:rPr lang="en-US" sz="2400" dirty="0" smtClean="0"/>
              <a:t>object</a:t>
            </a:r>
          </a:p>
          <a:p>
            <a:pPr lvl="1"/>
            <a:r>
              <a:rPr lang="en-US" sz="2400" dirty="0" smtClean="0"/>
              <a:t>Symbolic Constants</a:t>
            </a:r>
          </a:p>
          <a:p>
            <a:pPr lvl="1"/>
            <a:r>
              <a:rPr lang="en-US" altLang="ko-KR" sz="2400" dirty="0" smtClean="0"/>
              <a:t>Writing Functions</a:t>
            </a:r>
          </a:p>
          <a:p>
            <a:pPr lvl="2"/>
            <a:r>
              <a:rPr lang="en-US" sz="2000" dirty="0"/>
              <a:t>Function and parameter declarations</a:t>
            </a:r>
          </a:p>
          <a:p>
            <a:pPr lvl="2"/>
            <a:r>
              <a:rPr lang="en-US" sz="2000" dirty="0"/>
              <a:t>Returning a </a:t>
            </a:r>
            <a:r>
              <a:rPr lang="en-US" sz="2000" dirty="0" smtClean="0"/>
              <a:t>value</a:t>
            </a:r>
            <a:endParaRPr lang="en-US" sz="2000" dirty="0"/>
          </a:p>
          <a:p>
            <a:pPr lvl="2"/>
            <a:r>
              <a:rPr lang="en-US" sz="2000" dirty="0" smtClean="0"/>
              <a:t>Pass by Value and Pass by Reference</a:t>
            </a:r>
          </a:p>
          <a:p>
            <a:pPr lvl="1"/>
            <a:r>
              <a:rPr lang="en-US" dirty="0" smtClean="0"/>
              <a:t>Variable Scope and Lifetime</a:t>
            </a:r>
            <a:endParaRPr lang="en-US" dirty="0"/>
          </a:p>
          <a:p>
            <a:pPr marL="0" indent="0">
              <a:buNone/>
            </a:pPr>
            <a:endParaRPr lang="en-US" altLang="ko-KR" sz="2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2600" b="1" dirty="0" smtClean="0">
                <a:solidFill>
                  <a:srgbClr val="0000FF"/>
                </a:solidFill>
              </a:rPr>
              <a:t>Case </a:t>
            </a:r>
            <a:r>
              <a:rPr lang="en-US" altLang="ko-KR" sz="2600" b="1" dirty="0">
                <a:solidFill>
                  <a:srgbClr val="0000FF"/>
                </a:solidFill>
              </a:rPr>
              <a:t>S</a:t>
            </a:r>
            <a:r>
              <a:rPr lang="en-US" altLang="ko-KR" sz="2600" b="1" dirty="0" smtClean="0">
                <a:solidFill>
                  <a:srgbClr val="0000FF"/>
                </a:solidFill>
              </a:rPr>
              <a:t>tudy: (Chemistry) Acid Rain</a:t>
            </a:r>
          </a:p>
          <a:p>
            <a:pPr marL="0" indent="0">
              <a:buNone/>
            </a:pPr>
            <a:r>
              <a:rPr lang="en-US" altLang="ko-KR" sz="2600" b="1" dirty="0">
                <a:solidFill>
                  <a:srgbClr val="0000FF"/>
                </a:solidFill>
              </a:rPr>
              <a:t>	 </a:t>
            </a:r>
            <a:r>
              <a:rPr lang="en-US" altLang="ko-KR" sz="2600" b="1" dirty="0" smtClean="0">
                <a:solidFill>
                  <a:srgbClr val="0000FF"/>
                </a:solidFill>
              </a:rPr>
              <a:t>    (General Math) Length Conversion</a:t>
            </a:r>
          </a:p>
          <a:p>
            <a:pPr marL="0" indent="0">
              <a:buNone/>
            </a:pPr>
            <a:r>
              <a:rPr lang="en-US" altLang="ko-KR" sz="2600" b="1" dirty="0">
                <a:solidFill>
                  <a:srgbClr val="0000FF"/>
                </a:solidFill>
              </a:rPr>
              <a:t>	 </a:t>
            </a:r>
            <a:r>
              <a:rPr lang="en-US" altLang="ko-KR" sz="2600" b="1" dirty="0" smtClean="0">
                <a:solidFill>
                  <a:srgbClr val="0000FF"/>
                </a:solidFill>
              </a:rPr>
              <a:t>    (General Math) Rectangular </a:t>
            </a:r>
            <a:r>
              <a:rPr lang="en-US" altLang="ko-KR" sz="2600" b="1" dirty="0">
                <a:solidFill>
                  <a:srgbClr val="0000FF"/>
                </a:solidFill>
              </a:rPr>
              <a:t>to Polar Coordinate Conversion</a:t>
            </a:r>
          </a:p>
          <a:p>
            <a:pPr marL="0" indent="0">
              <a:buNone/>
            </a:pPr>
            <a:endParaRPr lang="en-US" altLang="ko-KR" sz="2600" dirty="0"/>
          </a:p>
          <a:p>
            <a:pPr marL="0" indent="0">
              <a:buNone/>
            </a:pPr>
            <a:r>
              <a:rPr lang="en-US" altLang="ko-KR" sz="2600" dirty="0"/>
              <a:t>Reading assignment</a:t>
            </a:r>
          </a:p>
          <a:p>
            <a:pPr lvl="1"/>
            <a:r>
              <a:rPr lang="en-US" altLang="ko-KR" sz="2200" dirty="0" smtClean="0"/>
              <a:t>Chapter 3 of the textbook</a:t>
            </a:r>
          </a:p>
          <a:p>
            <a:pPr lvl="1"/>
            <a:r>
              <a:rPr lang="en-US" altLang="ko-KR" sz="2200" dirty="0" smtClean="0"/>
              <a:t>Chapter 6 of the textbook</a:t>
            </a:r>
          </a:p>
          <a:p>
            <a:pPr lvl="1"/>
            <a:r>
              <a:rPr lang="en-US" altLang="ko-KR" sz="2200" dirty="0" smtClean="0"/>
              <a:t>Read about </a:t>
            </a:r>
          </a:p>
          <a:p>
            <a:pPr lvl="2"/>
            <a:r>
              <a:rPr lang="en-US" altLang="ko-KR" sz="1800" b="1" dirty="0" smtClean="0"/>
              <a:t>Function Overloading</a:t>
            </a:r>
          </a:p>
          <a:p>
            <a:pPr lvl="2"/>
            <a:r>
              <a:rPr lang="en-US" altLang="ko-KR" sz="1800" b="1" dirty="0" smtClean="0"/>
              <a:t>Default Arguments</a:t>
            </a:r>
          </a:p>
          <a:p>
            <a:pPr lvl="1"/>
            <a:endParaRPr lang="en-US" altLang="ko-KR" sz="2200" dirty="0" smtClean="0"/>
          </a:p>
          <a:p>
            <a:pPr marL="0" indent="0">
              <a:buNone/>
            </a:pPr>
            <a:endParaRPr lang="en-US" altLang="ko-KR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4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Acid 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408712" cy="558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Acid 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acid level of rain and lakes is measured on a pH scale by using this formula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21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1760" y="2790546"/>
                <a:ext cx="5230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𝑐𝑜𝑛𝑐𝑒𝑛𝑡𝑟𝑎𝑡𝑖𝑜𝑛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𝑦𝑟𝑜𝑑𝑛𝑖𝑢𝑚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𝑖𝑜𝑛𝑠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790546"/>
                <a:ext cx="5230021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8333" r="-15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66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Acid 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concentration of hydronium ions is measured in units of moles/liter. </a:t>
            </a:r>
            <a:endParaRPr lang="en-US" dirty="0" smtClean="0"/>
          </a:p>
          <a:p>
            <a:r>
              <a:rPr lang="en-US" dirty="0" smtClean="0"/>
              <a:t>pH value 7</a:t>
            </a:r>
            <a:r>
              <a:rPr lang="en-US" dirty="0"/>
              <a:t>  </a:t>
            </a:r>
            <a:r>
              <a:rPr lang="en-US" dirty="0" smtClean="0"/>
              <a:t>=&gt;neutral value</a:t>
            </a:r>
          </a:p>
          <a:p>
            <a:r>
              <a:rPr lang="en-US" dirty="0" smtClean="0"/>
              <a:t>pH below </a:t>
            </a:r>
            <a:r>
              <a:rPr lang="en-US" dirty="0"/>
              <a:t>7 </a:t>
            </a:r>
            <a:r>
              <a:rPr lang="en-US" dirty="0" smtClean="0"/>
              <a:t>=&gt;acid,</a:t>
            </a:r>
          </a:p>
          <a:p>
            <a:r>
              <a:rPr lang="en-US" dirty="0" smtClean="0"/>
              <a:t>pH above 7=&gt;alkaline</a:t>
            </a:r>
          </a:p>
          <a:p>
            <a:r>
              <a:rPr lang="en-US" dirty="0" smtClean="0"/>
              <a:t>Marine </a:t>
            </a:r>
            <a:r>
              <a:rPr lang="en-US" dirty="0"/>
              <a:t>life usually can’t survive in water </a:t>
            </a:r>
            <a:r>
              <a:rPr lang="en-US" dirty="0" smtClean="0"/>
              <a:t>with </a:t>
            </a:r>
            <a:r>
              <a:rPr lang="en-US" dirty="0"/>
              <a:t>a pH level below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9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Acid 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formula for pH, </a:t>
            </a:r>
            <a:r>
              <a:rPr lang="en-US" dirty="0" smtClean="0"/>
              <a:t>we will </a:t>
            </a:r>
            <a:r>
              <a:rPr lang="en-US" dirty="0"/>
              <a:t>write a C++ program, using the software development </a:t>
            </a:r>
            <a:r>
              <a:rPr lang="en-US" dirty="0" smtClean="0"/>
              <a:t>procedure </a:t>
            </a:r>
            <a:r>
              <a:rPr lang="en-US" dirty="0"/>
              <a:t>described in </a:t>
            </a:r>
            <a:r>
              <a:rPr lang="en-US" dirty="0" smtClean="0"/>
              <a:t>Lecture 1,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2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Acid 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sz="2600" b="1" dirty="0"/>
              <a:t>Acid Rain:</a:t>
            </a:r>
            <a:r>
              <a:rPr lang="en-US" sz="2600" dirty="0"/>
              <a:t> Develop a program to calculate the pH level of a substance based on user input of the concentration of hydronium ions</a:t>
            </a:r>
          </a:p>
          <a:p>
            <a:pPr marL="742950" lvl="1" indent="-285750">
              <a:buFontTx/>
              <a:buChar char="–"/>
            </a:pPr>
            <a:r>
              <a:rPr lang="en-US" dirty="0"/>
              <a:t>Step 1: Analyze the Problem</a:t>
            </a:r>
          </a:p>
          <a:p>
            <a:pPr marL="742950" lvl="1" indent="-285750">
              <a:buFontTx/>
              <a:buChar char="–"/>
            </a:pPr>
            <a:r>
              <a:rPr lang="en-US" dirty="0"/>
              <a:t>Step 2: Develop a Solution</a:t>
            </a:r>
          </a:p>
          <a:p>
            <a:pPr marL="742950" lvl="1" indent="-285750">
              <a:buFontTx/>
              <a:buChar char="–"/>
            </a:pPr>
            <a:r>
              <a:rPr lang="en-US" dirty="0"/>
              <a:t>Step 3: Code the Solution</a:t>
            </a:r>
          </a:p>
          <a:p>
            <a:pPr marL="742950" lvl="1" indent="-285750">
              <a:buFontTx/>
              <a:buChar char="–"/>
            </a:pPr>
            <a:r>
              <a:rPr lang="en-US" dirty="0"/>
              <a:t>Step 4: Test and Correct the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0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Analyze the Problem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Although </a:t>
            </a:r>
            <a:r>
              <a:rPr lang="en-US" dirty="0"/>
              <a:t>the problem statement provides technical </a:t>
            </a:r>
            <a:r>
              <a:rPr lang="en-US" dirty="0" smtClean="0"/>
              <a:t>information </a:t>
            </a:r>
            <a:r>
              <a:rPr lang="en-US" dirty="0"/>
              <a:t>on the composition of acid rain, from a programming viewpoint, this problem is rather </a:t>
            </a:r>
            <a:r>
              <a:rPr lang="en-US" dirty="0" smtClean="0"/>
              <a:t>simple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have only one required output (a pH level) and one input (the concentration </a:t>
            </a:r>
            <a:r>
              <a:rPr lang="en-US" dirty="0" smtClean="0"/>
              <a:t>of hydronium </a:t>
            </a:r>
            <a:r>
              <a:rPr lang="en-US" dirty="0"/>
              <a:t>ions).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4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Develop a Solution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 </a:t>
            </a:r>
            <a:r>
              <a:rPr lang="en-US" dirty="0"/>
              <a:t>a prompt to enter an ion concentration level</a:t>
            </a:r>
          </a:p>
          <a:p>
            <a:r>
              <a:rPr lang="en-US" dirty="0"/>
              <a:t>Read a value for the concentration level</a:t>
            </a:r>
          </a:p>
          <a:p>
            <a:r>
              <a:rPr lang="en-US" dirty="0"/>
              <a:t>Calculate a pH level, using the given </a:t>
            </a:r>
            <a:r>
              <a:rPr lang="en-US" dirty="0" smtClean="0"/>
              <a:t>formula</a:t>
            </a:r>
            <a:endParaRPr lang="en-US" dirty="0"/>
          </a:p>
          <a:p>
            <a:r>
              <a:rPr lang="en-US" dirty="0"/>
              <a:t>Display the calculated value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4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Code the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01537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8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Test and Correct the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4"/>
            <a:ext cx="4196426" cy="5217443"/>
          </a:xfrm>
        </p:spPr>
        <p:txBody>
          <a:bodyPr>
            <a:normAutofit/>
          </a:bodyPr>
          <a:lstStyle/>
          <a:p>
            <a:r>
              <a:rPr lang="en-US" dirty="0" smtClean="0"/>
              <a:t>First test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Second test</a:t>
            </a:r>
          </a:p>
          <a:p>
            <a:pPr lvl="2"/>
            <a:r>
              <a:rPr lang="en-US" dirty="0" smtClean="0"/>
              <a:t>Think about validating the user input so that the pH level becomes between 0 and 14</a:t>
            </a:r>
          </a:p>
          <a:p>
            <a:pPr lvl="3"/>
            <a:r>
              <a:rPr lang="en-US" dirty="0" smtClean="0"/>
              <a:t>We need selection statements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92" y="1052736"/>
            <a:ext cx="4176464" cy="170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54" y="2954222"/>
            <a:ext cx="4238854" cy="190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6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Symbolic (Named)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b="1" dirty="0"/>
              <a:t>Symbolic constant:</a:t>
            </a:r>
            <a:r>
              <a:rPr lang="en-US" dirty="0"/>
              <a:t> Constant value that is declared with an identifier using the </a:t>
            </a:r>
            <a:r>
              <a:rPr lang="en-US" b="1" dirty="0">
                <a:latin typeface="Courier New" pitchFamily="49" charset="0"/>
              </a:rPr>
              <a:t>const</a:t>
            </a:r>
            <a:r>
              <a:rPr lang="en-US" dirty="0"/>
              <a:t> keyword </a:t>
            </a:r>
          </a:p>
          <a:p>
            <a:pPr marL="342900" indent="-342900">
              <a:buFontTx/>
              <a:buChar char="•"/>
            </a:pPr>
            <a:r>
              <a:rPr lang="en-US" dirty="0"/>
              <a:t>A constant’s value may not be changed</a:t>
            </a:r>
          </a:p>
          <a:p>
            <a:pPr marL="0" indent="0">
              <a:buNone/>
            </a:pPr>
            <a:r>
              <a:rPr lang="en-US" dirty="0"/>
              <a:t>	Example: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const int MAXNUM = 100;</a:t>
            </a:r>
          </a:p>
          <a:p>
            <a:pPr marL="342900" indent="-342900">
              <a:buFontTx/>
              <a:buChar char="•"/>
            </a:pPr>
            <a:r>
              <a:rPr lang="en-US" dirty="0"/>
              <a:t>Good programming places statements in appropriate order</a:t>
            </a:r>
            <a:r>
              <a:rPr lang="en-US" b="1" dirty="0">
                <a:latin typeface="Courier New" pitchFamily="49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1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Formatting </a:t>
            </a:r>
            <a:r>
              <a:rPr lang="en-US" dirty="0" smtClean="0"/>
              <a:t>Numbers for </a:t>
            </a:r>
            <a:r>
              <a:rPr lang="en-US" dirty="0"/>
              <a:t>Program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output formatting</a:t>
            </a:r>
            <a:r>
              <a:rPr lang="en-US" b="1" dirty="0"/>
              <a:t> </a:t>
            </a:r>
            <a:r>
              <a:rPr lang="en-US" dirty="0"/>
              <a:t>contributes to ease of use and user satisfaction</a:t>
            </a:r>
          </a:p>
          <a:p>
            <a:r>
              <a:rPr lang="en-US" b="1" dirty="0">
                <a:latin typeface="Courier New" pitchFamily="49" charset="0"/>
              </a:rPr>
              <a:t>cout</a:t>
            </a:r>
            <a:r>
              <a:rPr lang="en-US" dirty="0"/>
              <a:t> with stream manipulators can control output formatting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</a:t>
            </a:fld>
            <a:endParaRPr lang="ko-KR" altLang="en-US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266920"/>
              </p:ext>
            </p:extLst>
          </p:nvPr>
        </p:nvGraphicFramePr>
        <p:xfrm>
          <a:off x="395536" y="3068960"/>
          <a:ext cx="835292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722"/>
                <a:gridCol w="5638206"/>
              </a:tblGrid>
              <a:tr h="336037">
                <a:tc>
                  <a:txBody>
                    <a:bodyPr/>
                    <a:lstStyle/>
                    <a:p>
                      <a:r>
                        <a:rPr lang="en-US" dirty="0" smtClean="0"/>
                        <a:t>Manipulator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dirty="0" smtClean="0"/>
                        <a:t>setw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 the field</a:t>
                      </a:r>
                      <a:r>
                        <a:rPr lang="en-US" baseline="0" dirty="0" smtClean="0"/>
                        <a:t> width to n</a:t>
                      </a:r>
                      <a:endParaRPr lang="en-US" dirty="0"/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r>
                        <a:rPr lang="en-US" dirty="0" smtClean="0"/>
                        <a:t>scientific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 the output to display real numbers in scientific</a:t>
                      </a:r>
                      <a:r>
                        <a:rPr lang="en-US" baseline="0" dirty="0" smtClean="0"/>
                        <a:t>  notation</a:t>
                      </a:r>
                      <a:endParaRPr lang="en-US" dirty="0"/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r>
                        <a:rPr lang="en-US" dirty="0" smtClean="0"/>
                        <a:t>endl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 a newline</a:t>
                      </a:r>
                      <a:r>
                        <a:rPr lang="en-US" baseline="0" dirty="0" smtClean="0"/>
                        <a:t> character and display all characters in the buffer</a:t>
                      </a:r>
                      <a:endParaRPr lang="en-US" dirty="0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en-US" dirty="0" smtClean="0"/>
                        <a:t>fixed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Always show a decimal point and use a default of six digits after</a:t>
                      </a:r>
                      <a:r>
                        <a:rPr lang="en-US" baseline="0" dirty="0" smtClean="0"/>
                        <a:t> the decimal point. Fill with trailing zeros, if necessary.</a:t>
                      </a:r>
                      <a:endParaRPr lang="en-US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en-US" dirty="0" smtClean="0"/>
                        <a:t>setprecision(n)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 the floating-point</a:t>
                      </a:r>
                      <a:r>
                        <a:rPr lang="en-US" baseline="0" dirty="0" smtClean="0"/>
                        <a:t> precision to n places.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3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Length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US" sz="2600" b="1" dirty="0" smtClean="0"/>
              <a:t>Length Conversion:</a:t>
            </a:r>
            <a:r>
              <a:rPr lang="en-US" sz="2600" dirty="0"/>
              <a:t> Write a program that takes as input given lengths expressed in feet and inches. </a:t>
            </a:r>
            <a:r>
              <a:rPr lang="en-US" sz="2600" dirty="0" smtClean="0"/>
              <a:t>The program </a:t>
            </a:r>
            <a:r>
              <a:rPr lang="en-US" sz="2600" dirty="0"/>
              <a:t>should then convert and output the lengths in centimeters. Assume that </a:t>
            </a:r>
            <a:r>
              <a:rPr lang="en-US" sz="2600" dirty="0" smtClean="0"/>
              <a:t>the given </a:t>
            </a:r>
            <a:r>
              <a:rPr lang="en-US" sz="2600" dirty="0"/>
              <a:t>lengths in feet and inches are integers</a:t>
            </a:r>
            <a:r>
              <a:rPr lang="en-US" sz="2600" dirty="0" smtClean="0"/>
              <a:t>. </a:t>
            </a:r>
            <a:endParaRPr lang="en-US" dirty="0" smtClean="0"/>
          </a:p>
          <a:p>
            <a:pPr marL="742950" lvl="1" indent="-285750">
              <a:buFontTx/>
              <a:buChar char="–"/>
            </a:pPr>
            <a:r>
              <a:rPr lang="en-US" dirty="0" smtClean="0"/>
              <a:t>Step </a:t>
            </a:r>
            <a:r>
              <a:rPr lang="en-US" dirty="0"/>
              <a:t>1: Analyze the Problem</a:t>
            </a:r>
          </a:p>
          <a:p>
            <a:pPr marL="742950" lvl="1" indent="-285750">
              <a:buFontTx/>
              <a:buChar char="–"/>
            </a:pPr>
            <a:r>
              <a:rPr lang="en-US" dirty="0"/>
              <a:t>Step 2: Develop a </a:t>
            </a:r>
            <a:r>
              <a:rPr lang="en-US" dirty="0" smtClean="0"/>
              <a:t>Solution</a:t>
            </a:r>
            <a:endParaRPr lang="en-US" dirty="0"/>
          </a:p>
          <a:p>
            <a:pPr marL="742950" lvl="1" indent="-285750">
              <a:buFontTx/>
              <a:buChar char="–"/>
            </a:pPr>
            <a:r>
              <a:rPr lang="en-US" dirty="0"/>
              <a:t>Step 3: Code the Solution</a:t>
            </a:r>
          </a:p>
          <a:p>
            <a:pPr marL="742950" lvl="1" indent="-285750">
              <a:buFontTx/>
              <a:buChar char="–"/>
            </a:pPr>
            <a:r>
              <a:rPr lang="en-US" dirty="0"/>
              <a:t>Step 4: Test and Correct the Program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540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Analyze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lengths are given in feet and inches, and we need to find the equivalent length in centimeters. </a:t>
            </a:r>
          </a:p>
          <a:p>
            <a:pPr marL="0" indent="-400043"/>
            <a:r>
              <a:rPr lang="en-US" b="1" dirty="0" smtClean="0"/>
              <a:t>Input</a:t>
            </a:r>
            <a:r>
              <a:rPr lang="en-US" dirty="0" smtClean="0"/>
              <a:t>: Length </a:t>
            </a:r>
            <a:r>
              <a:rPr lang="en-US" dirty="0"/>
              <a:t>in feet and inches.</a:t>
            </a:r>
          </a:p>
          <a:p>
            <a:pPr marL="342893" lvl="1" indent="-342893">
              <a:buFont typeface="Arial" panose="020B0604020202020204" pitchFamily="34" charset="0"/>
              <a:buChar char="•"/>
            </a:pPr>
            <a:r>
              <a:rPr lang="en-US" b="1" dirty="0" smtClean="0"/>
              <a:t>Output</a:t>
            </a:r>
            <a:r>
              <a:rPr lang="en-US" dirty="0" smtClean="0"/>
              <a:t>: </a:t>
            </a:r>
            <a:r>
              <a:rPr lang="en-US" dirty="0"/>
              <a:t>Equivalent length in centimeters.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65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Develop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</a:t>
            </a:r>
            <a:r>
              <a:rPr lang="en-US" dirty="0"/>
              <a:t>the length in feet and </a:t>
            </a:r>
            <a:r>
              <a:rPr lang="en-US" dirty="0" smtClean="0"/>
              <a:t>inches.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the length into total inches</a:t>
            </a:r>
            <a:r>
              <a:rPr lang="en-US" dirty="0" smtClean="0"/>
              <a:t>.</a:t>
            </a:r>
          </a:p>
          <a:p>
            <a:pPr marL="914393" lvl="1" indent="-514350"/>
            <a:r>
              <a:rPr lang="en-US" dirty="0" smtClean="0"/>
              <a:t>Convert the feet into inches</a:t>
            </a:r>
          </a:p>
          <a:p>
            <a:pPr marL="1314434" lvl="2" indent="-514350"/>
            <a:r>
              <a:rPr lang="en-US" dirty="0" smtClean="0"/>
              <a:t>Multiply </a:t>
            </a:r>
            <a:r>
              <a:rPr lang="en-US" dirty="0"/>
              <a:t>the number of feet by </a:t>
            </a:r>
            <a:r>
              <a:rPr lang="en-US" dirty="0" smtClean="0"/>
              <a:t>12</a:t>
            </a:r>
          </a:p>
          <a:p>
            <a:pPr marL="914393" lvl="1" indent="-514350"/>
            <a:r>
              <a:rPr lang="en-US" dirty="0" smtClean="0"/>
              <a:t>Add the given inches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Convert </a:t>
            </a:r>
            <a:r>
              <a:rPr lang="en-US" dirty="0"/>
              <a:t>total inches into </a:t>
            </a:r>
            <a:r>
              <a:rPr lang="en-US" dirty="0" smtClean="0"/>
              <a:t>centimeters.</a:t>
            </a:r>
          </a:p>
          <a:p>
            <a:pPr marL="914393" lvl="1" indent="-514350"/>
            <a:r>
              <a:rPr lang="en-US" dirty="0" smtClean="0"/>
              <a:t>Multiply the total inches by 2.54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Output </a:t>
            </a:r>
            <a:r>
              <a:rPr lang="en-US" dirty="0"/>
              <a:t>centimeters.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8098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33</a:t>
            </a:fld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5832648" cy="582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21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 and Parameter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sz="2600" dirty="0">
                <a:solidFill>
                  <a:srgbClr val="222222"/>
                </a:solidFill>
                <a:latin typeface="+mj-lt"/>
              </a:rPr>
              <a:t>Interaction with a function includes:</a:t>
            </a:r>
          </a:p>
          <a:p>
            <a:pPr marL="800100" lvl="1" indent="-342900"/>
            <a:r>
              <a:rPr lang="en-US" sz="2400" dirty="0">
                <a:solidFill>
                  <a:srgbClr val="222222"/>
                </a:solidFill>
                <a:latin typeface="+mj-lt"/>
              </a:rPr>
              <a:t>Passing data to a function correctly when its called </a:t>
            </a:r>
          </a:p>
          <a:p>
            <a:pPr marL="800100" lvl="1" indent="-342900"/>
            <a:r>
              <a:rPr lang="en-US" sz="2400" dirty="0">
                <a:solidFill>
                  <a:srgbClr val="222222"/>
                </a:solidFill>
                <a:latin typeface="+mj-lt"/>
              </a:rPr>
              <a:t>Returning values from a function when it ceases operation</a:t>
            </a:r>
          </a:p>
          <a:p>
            <a:pPr marL="342900" indent="-342900">
              <a:buFontTx/>
              <a:buChar char="•"/>
            </a:pPr>
            <a:r>
              <a:rPr lang="en-US" sz="2600" dirty="0">
                <a:solidFill>
                  <a:srgbClr val="222222"/>
                </a:solidFill>
                <a:latin typeface="+mj-lt"/>
              </a:rPr>
              <a:t>A function is called by giving the function’s name and passing arguments in the parentheses following the function name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34</a:t>
            </a:fld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6261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4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222222"/>
                </a:solidFill>
                <a:latin typeface="+mj-lt"/>
              </a:rPr>
              <a:t>Before a function is called, it must be declared to function that will do calling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222222"/>
                </a:solidFill>
                <a:latin typeface="+mj-lt"/>
              </a:rPr>
              <a:t>Declaration statement for a function is referred to as function prototype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222222"/>
                </a:solidFill>
                <a:latin typeface="+mj-lt"/>
              </a:rPr>
              <a:t>Function prototype tells calling function:</a:t>
            </a:r>
          </a:p>
          <a:p>
            <a:pPr marL="800100" lvl="1" indent="-342900"/>
            <a:r>
              <a:rPr lang="en-US" dirty="0">
                <a:solidFill>
                  <a:srgbClr val="222222"/>
                </a:solidFill>
                <a:latin typeface="+mj-lt"/>
              </a:rPr>
              <a:t>Type of value that will be formally returned, if any </a:t>
            </a:r>
          </a:p>
          <a:p>
            <a:pPr marL="800100" lvl="1" indent="-342900"/>
            <a:r>
              <a:rPr lang="en-US" dirty="0">
                <a:solidFill>
                  <a:srgbClr val="222222"/>
                </a:solidFill>
                <a:latin typeface="+mj-lt"/>
              </a:rPr>
              <a:t>Data type and order of the values the calling function should transmit to the called function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rgbClr val="222222"/>
                </a:solidFill>
                <a:latin typeface="+mj-lt"/>
              </a:rPr>
              <a:t>Function prototypes can be placed with the variable declaration statements above the calling function name or in a separate header file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8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Calling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sz="2600" dirty="0">
                <a:solidFill>
                  <a:srgbClr val="222222"/>
                </a:solidFill>
                <a:latin typeface="+mj-lt"/>
              </a:rPr>
              <a:t>Requirements when calling a function include:</a:t>
            </a:r>
          </a:p>
          <a:p>
            <a:pPr marL="800100" lvl="1" indent="-342900"/>
            <a:r>
              <a:rPr lang="en-US" sz="2400" dirty="0">
                <a:solidFill>
                  <a:srgbClr val="222222"/>
                </a:solidFill>
                <a:latin typeface="+mj-lt"/>
              </a:rPr>
              <a:t>Using the name of the function</a:t>
            </a:r>
          </a:p>
          <a:p>
            <a:pPr marL="800100" lvl="1" indent="-342900"/>
            <a:r>
              <a:rPr lang="en-US" sz="2400" dirty="0">
                <a:solidFill>
                  <a:srgbClr val="222222"/>
                </a:solidFill>
                <a:latin typeface="+mj-lt"/>
              </a:rPr>
              <a:t>Enclosing any data passed to the function in the </a:t>
            </a:r>
            <a:r>
              <a:rPr lang="en-US" sz="2400" dirty="0" smtClean="0">
                <a:solidFill>
                  <a:srgbClr val="222222"/>
                </a:solidFill>
                <a:latin typeface="+mj-lt"/>
              </a:rPr>
              <a:t>parentheses </a:t>
            </a:r>
            <a:r>
              <a:rPr lang="en-US" sz="2400" dirty="0">
                <a:solidFill>
                  <a:srgbClr val="222222"/>
                </a:solidFill>
                <a:latin typeface="+mj-lt"/>
              </a:rPr>
              <a:t>following the function name, using the same order and type declared in the function prototype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6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Calling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+mj-lt"/>
              </a:rPr>
              <a:t>The items enclosed in the parentheses are called </a:t>
            </a:r>
            <a:r>
              <a:rPr lang="en-US" b="1" dirty="0">
                <a:solidFill>
                  <a:srgbClr val="222222"/>
                </a:solidFill>
                <a:latin typeface="+mj-lt"/>
              </a:rPr>
              <a:t>arguments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of the called function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4" y="2780928"/>
            <a:ext cx="657652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3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Calling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38</a:t>
            </a:fld>
            <a:endParaRPr lang="ko-KR" alt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61511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4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sz="2600" dirty="0">
                <a:solidFill>
                  <a:srgbClr val="222222"/>
                </a:solidFill>
                <a:latin typeface="+mj-lt"/>
              </a:rPr>
              <a:t>Every C++ function consists of two parts: </a:t>
            </a:r>
          </a:p>
          <a:p>
            <a:pPr marL="800100" lvl="1" indent="-342900">
              <a:buFontTx/>
              <a:buChar char="•"/>
            </a:pPr>
            <a:r>
              <a:rPr lang="en-US" sz="2600" b="1" dirty="0">
                <a:solidFill>
                  <a:srgbClr val="222222"/>
                </a:solidFill>
                <a:latin typeface="+mj-lt"/>
              </a:rPr>
              <a:t>Function header</a:t>
            </a:r>
            <a:r>
              <a:rPr lang="en-US" sz="2600" dirty="0">
                <a:solidFill>
                  <a:srgbClr val="222222"/>
                </a:solidFill>
                <a:latin typeface="+mj-lt"/>
              </a:rPr>
              <a:t> </a:t>
            </a:r>
          </a:p>
          <a:p>
            <a:pPr marL="800100" lvl="1" indent="-342900">
              <a:buFontTx/>
              <a:buChar char="•"/>
            </a:pPr>
            <a:r>
              <a:rPr lang="en-US" sz="2600" b="1" dirty="0">
                <a:solidFill>
                  <a:srgbClr val="222222"/>
                </a:solidFill>
                <a:latin typeface="+mj-lt"/>
              </a:rPr>
              <a:t>Function body</a:t>
            </a:r>
            <a:endParaRPr lang="en-US" sz="2600" dirty="0">
              <a:solidFill>
                <a:srgbClr val="222222"/>
              </a:solidFill>
              <a:latin typeface="+mj-lt"/>
            </a:endParaRPr>
          </a:p>
          <a:p>
            <a:pPr marL="342900" indent="-342900">
              <a:buFontTx/>
              <a:buChar char="•"/>
            </a:pPr>
            <a:r>
              <a:rPr lang="en-US" sz="2600" dirty="0">
                <a:solidFill>
                  <a:srgbClr val="222222"/>
                </a:solidFill>
                <a:latin typeface="+mj-lt"/>
              </a:rPr>
              <a:t>Function header’s purpose:</a:t>
            </a:r>
          </a:p>
          <a:p>
            <a:pPr marL="800100" lvl="1" indent="-342900"/>
            <a:r>
              <a:rPr lang="en-US" sz="2400" dirty="0">
                <a:solidFill>
                  <a:srgbClr val="222222"/>
                </a:solidFill>
                <a:latin typeface="+mj-lt"/>
              </a:rPr>
              <a:t>Identify data type of value function returns, provide function with name, and specify number, order, and type of arguments function expects</a:t>
            </a:r>
          </a:p>
          <a:p>
            <a:pPr marL="342900" indent="-342900">
              <a:buFontTx/>
              <a:buChar char="•"/>
            </a:pPr>
            <a:r>
              <a:rPr lang="en-US" sz="2600" dirty="0">
                <a:solidFill>
                  <a:srgbClr val="222222"/>
                </a:solidFill>
                <a:latin typeface="+mj-lt"/>
              </a:rPr>
              <a:t>Function body’s purpose:</a:t>
            </a:r>
          </a:p>
          <a:p>
            <a:pPr marL="800100" lvl="1" indent="-342900"/>
            <a:r>
              <a:rPr lang="en-US" sz="2400" dirty="0">
                <a:solidFill>
                  <a:srgbClr val="222222"/>
                </a:solidFill>
                <a:latin typeface="+mj-lt"/>
              </a:rPr>
              <a:t>To operate on passed data and return, at most, one value directly back to the calling function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5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Formatting Numbers for Program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545724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7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Defining and Calling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40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1795"/>
            <a:ext cx="3888432" cy="16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34739"/>
            <a:ext cx="5040560" cy="32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1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Placement of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sz="2600" dirty="0">
                <a:solidFill>
                  <a:srgbClr val="222222"/>
                </a:solidFill>
                <a:latin typeface="+mj-lt"/>
              </a:rPr>
              <a:t>General rule for placing statements in a C++ program:</a:t>
            </a:r>
          </a:p>
          <a:p>
            <a:pPr marL="800100" lvl="1" indent="-342900"/>
            <a:r>
              <a:rPr lang="en-US" sz="2400" dirty="0">
                <a:solidFill>
                  <a:srgbClr val="222222"/>
                </a:solidFill>
                <a:latin typeface="+mj-lt"/>
              </a:rPr>
              <a:t>All preprocessor directives, named constants, variables, and functions must be declared or defined before they can be used</a:t>
            </a:r>
          </a:p>
          <a:p>
            <a:pPr marL="800100" lvl="1" indent="-342900"/>
            <a:r>
              <a:rPr lang="en-US" sz="2400" dirty="0">
                <a:solidFill>
                  <a:srgbClr val="222222"/>
                </a:solidFill>
                <a:latin typeface="+mj-lt"/>
              </a:rPr>
              <a:t>Although this rule permits placing both preprocessor directives and declaration statements throughout the program, doing so results in poor program structure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0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Parameter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sz="2600" dirty="0">
                <a:solidFill>
                  <a:srgbClr val="222222"/>
                </a:solidFill>
                <a:latin typeface="+mj-lt"/>
              </a:rPr>
              <a:t>Although useful functions having an empty parameter list are extremely limited, they can occur</a:t>
            </a:r>
          </a:p>
          <a:p>
            <a:pPr marL="342900" indent="-342900">
              <a:buFontTx/>
              <a:buChar char="•"/>
            </a:pPr>
            <a:r>
              <a:rPr lang="en-US" sz="2600" dirty="0">
                <a:solidFill>
                  <a:srgbClr val="222222"/>
                </a:solidFill>
                <a:latin typeface="+mj-lt"/>
              </a:rPr>
              <a:t>Function prototype for such a function requires writing the keyword void or nothing at all between the parentheses following the function’s name</a:t>
            </a:r>
          </a:p>
          <a:p>
            <a:pPr marL="342900" indent="-342900">
              <a:buFontTx/>
              <a:buChar char="•"/>
            </a:pPr>
            <a:r>
              <a:rPr lang="en-US" sz="2600" dirty="0">
                <a:solidFill>
                  <a:srgbClr val="222222"/>
                </a:solidFill>
                <a:latin typeface="+mj-lt"/>
              </a:rPr>
              <a:t>Examples: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222222"/>
                </a:solidFill>
                <a:latin typeface="+mj-lt"/>
              </a:rPr>
              <a:t>int display();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222222"/>
                </a:solidFill>
                <a:latin typeface="+mj-lt"/>
              </a:rPr>
              <a:t>int display(void);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8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Returning a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</a:pPr>
            <a:r>
              <a:rPr lang="en-US" dirty="0">
                <a:solidFill>
                  <a:srgbClr val="222222"/>
                </a:solidFill>
                <a:latin typeface="+mj-lt"/>
              </a:rPr>
              <a:t>Function receiving an argument passed by value cannot inadvertently alter value stored in the variable used for the argument</a:t>
            </a:r>
          </a:p>
          <a:p>
            <a:pPr marL="342900" indent="-342900">
              <a:buFontTx/>
              <a:buChar char="•"/>
            </a:pPr>
            <a:r>
              <a:rPr lang="en-US" dirty="0">
                <a:solidFill>
                  <a:srgbClr val="222222"/>
                </a:solidFill>
                <a:latin typeface="+mj-lt"/>
              </a:rPr>
              <a:t>Function receiving passed by value arguments can process the values sent to it in any fashion and return one, and only one, “legitimate” value directly to the calling function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43</a:t>
            </a:fld>
            <a:endParaRPr lang="ko-KR" alt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54575"/>
            <a:ext cx="4038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4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 By Value and Pass By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 typical function invocation, called function receives values from its calling function, stores and manipulates the passed values, and directly returns at most one value</a:t>
            </a:r>
          </a:p>
          <a:p>
            <a:pPr lvl="1"/>
            <a:r>
              <a:rPr lang="en-US" b="1" dirty="0"/>
              <a:t>Pass by value</a:t>
            </a:r>
            <a:r>
              <a:rPr lang="en-US" dirty="0"/>
              <a:t>: When data is passed in this manner</a:t>
            </a:r>
          </a:p>
          <a:p>
            <a:pPr lvl="1"/>
            <a:r>
              <a:rPr lang="en-US" b="1" dirty="0"/>
              <a:t>Pass by reference</a:t>
            </a:r>
            <a:r>
              <a:rPr lang="en-US" dirty="0"/>
              <a:t>: Giving a called function direct access to its calling function’s variables is referred to as</a:t>
            </a:r>
          </a:p>
          <a:p>
            <a:pPr lvl="2"/>
            <a:r>
              <a:rPr lang="en-US" dirty="0"/>
              <a:t>The called function can reference, or access, the variable whose address has been passed as a pass by reference argument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9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 By Value and Pass By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08719"/>
            <a:ext cx="8568953" cy="500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7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 By Value and Pass By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•"/>
            </a:pPr>
            <a:r>
              <a:rPr lang="en-US" dirty="0">
                <a:solidFill>
                  <a:srgbClr val="222222"/>
                </a:solidFill>
                <a:latin typeface="+mj-lt"/>
              </a:rPr>
              <a:t>From the sending </a:t>
            </a:r>
            <a:r>
              <a:rPr lang="en-US" dirty="0" smtClean="0">
                <a:solidFill>
                  <a:srgbClr val="222222"/>
                </a:solidFill>
                <a:latin typeface="+mj-lt"/>
              </a:rPr>
              <a:t>side(caller)</a:t>
            </a:r>
          </a:p>
          <a:p>
            <a:pPr marL="742943" lvl="1" indent="-342900">
              <a:buFontTx/>
              <a:buChar char="•"/>
            </a:pPr>
            <a:r>
              <a:rPr lang="en-US" dirty="0" smtClean="0">
                <a:solidFill>
                  <a:srgbClr val="222222"/>
                </a:solidFill>
                <a:latin typeface="+mj-lt"/>
              </a:rPr>
              <a:t>calling 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a function and passing an address as an argument that’s accepted as a reference parameter is the same </a:t>
            </a:r>
            <a:r>
              <a:rPr lang="en-US" dirty="0" smtClean="0">
                <a:solidFill>
                  <a:srgbClr val="222222"/>
                </a:solidFill>
                <a:latin typeface="+mj-lt"/>
              </a:rPr>
              <a:t>as 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calling a function and passing a </a:t>
            </a:r>
            <a:r>
              <a:rPr lang="en-US" dirty="0" smtClean="0">
                <a:solidFill>
                  <a:srgbClr val="222222"/>
                </a:solidFill>
                <a:latin typeface="+mj-lt"/>
              </a:rPr>
              <a:t>value</a:t>
            </a:r>
          </a:p>
          <a:p>
            <a:pPr marL="742943" lvl="1" indent="-342900">
              <a:buFontTx/>
              <a:buChar char="•"/>
            </a:pPr>
            <a:r>
              <a:rPr lang="en-US" dirty="0" smtClean="0">
                <a:solidFill>
                  <a:srgbClr val="222222"/>
                </a:solidFill>
                <a:latin typeface="+mj-lt"/>
              </a:rPr>
              <a:t>Whether 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a value or an address is actually passed </a:t>
            </a:r>
            <a:r>
              <a:rPr lang="en-US" b="1" dirty="0">
                <a:solidFill>
                  <a:srgbClr val="222222"/>
                </a:solidFill>
                <a:latin typeface="+mj-lt"/>
              </a:rPr>
              <a:t>depends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on the </a:t>
            </a:r>
            <a:r>
              <a:rPr lang="en-US" b="1" dirty="0">
                <a:solidFill>
                  <a:srgbClr val="222222"/>
                </a:solidFill>
                <a:latin typeface="+mj-lt"/>
              </a:rPr>
              <a:t>parameter</a:t>
            </a:r>
            <a:r>
              <a:rPr lang="en-US" dirty="0">
                <a:solidFill>
                  <a:srgbClr val="222222"/>
                </a:solidFill>
                <a:latin typeface="+mj-lt"/>
              </a:rPr>
              <a:t> types </a:t>
            </a:r>
            <a:r>
              <a:rPr lang="en-US" dirty="0" smtClean="0">
                <a:solidFill>
                  <a:srgbClr val="222222"/>
                </a:solidFill>
                <a:latin typeface="+mj-lt"/>
              </a:rPr>
              <a:t>declared</a:t>
            </a:r>
          </a:p>
          <a:p>
            <a:pPr marL="342900" indent="-342900">
              <a:buFontTx/>
              <a:buChar char="•"/>
            </a:pPr>
            <a:r>
              <a:rPr lang="en-US" dirty="0">
                <a:latin typeface="+mj-lt"/>
              </a:rPr>
              <a:t>Address operator (</a:t>
            </a:r>
            <a:r>
              <a:rPr lang="en-US" b="1" dirty="0">
                <a:latin typeface="+mj-lt"/>
              </a:rPr>
              <a:t>&amp;</a:t>
            </a:r>
            <a:r>
              <a:rPr lang="en-US" dirty="0">
                <a:latin typeface="+mj-lt"/>
              </a:rPr>
              <a:t>) provides the variable’s address</a:t>
            </a:r>
          </a:p>
          <a:p>
            <a:pPr marL="342900" indent="-342900">
              <a:buFontTx/>
              <a:buChar char="•"/>
            </a:pPr>
            <a:endParaRPr lang="en-US" dirty="0">
              <a:solidFill>
                <a:srgbClr val="222222"/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 By Value and Pass By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47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5083"/>
            <a:ext cx="8229600" cy="38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3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 By Value and Pass By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48</a:t>
            </a:fld>
            <a:endParaRPr lang="ko-KR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676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5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 By Value and Pass By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49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2075"/>
            <a:ext cx="8229600" cy="443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9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Formatting Numbers for Program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field width manipulator must be included for each value in the data stream sent to </a:t>
            </a:r>
            <a:r>
              <a:rPr lang="en-US" b="1" dirty="0">
                <a:latin typeface="Courier New" pitchFamily="49" charset="0"/>
              </a:rPr>
              <a:t>cout</a:t>
            </a:r>
          </a:p>
          <a:p>
            <a:r>
              <a:rPr lang="en-US" dirty="0"/>
              <a:t>Other manipulators remain in effect until they are changed</a:t>
            </a:r>
          </a:p>
          <a:p>
            <a:r>
              <a:rPr lang="en-US" b="1" dirty="0">
                <a:latin typeface="Courier New" pitchFamily="49" charset="0"/>
              </a:rPr>
              <a:t>iomanip</a:t>
            </a:r>
            <a:r>
              <a:rPr lang="en-US" dirty="0"/>
              <a:t> header file must be included to use manipulators requiring arguments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1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Rect. to Polar Coord.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follow Top Down Design and       Step-wise refinement</a:t>
            </a:r>
          </a:p>
          <a:p>
            <a:pPr lvl="1"/>
            <a:r>
              <a:rPr lang="en-US" dirty="0"/>
              <a:t>This initial outline begins the </a:t>
            </a:r>
            <a:r>
              <a:rPr lang="en-US" dirty="0" smtClean="0"/>
              <a:t>process </a:t>
            </a:r>
            <a:r>
              <a:rPr lang="en-US" dirty="0"/>
              <a:t>of defining a more complicated problem as a set of smaller, more manageable tasks. </a:t>
            </a:r>
            <a:endParaRPr lang="en-US" dirty="0" smtClean="0"/>
          </a:p>
          <a:p>
            <a:pPr lvl="1"/>
            <a:r>
              <a:rPr lang="en-US" dirty="0" smtClean="0"/>
              <a:t>Each of </a:t>
            </a:r>
            <a:r>
              <a:rPr lang="en-US" dirty="0"/>
              <a:t>these tasks can be further subdivided or refined into even smaller tasks, if required. </a:t>
            </a:r>
            <a:endParaRPr lang="en-US" dirty="0" smtClean="0"/>
          </a:p>
          <a:p>
            <a:pPr lvl="1"/>
            <a:r>
              <a:rPr lang="en-US" dirty="0" smtClean="0"/>
              <a:t>After </a:t>
            </a:r>
            <a:r>
              <a:rPr lang="en-US" dirty="0"/>
              <a:t>the </a:t>
            </a:r>
            <a:r>
              <a:rPr lang="en-US" dirty="0" smtClean="0"/>
              <a:t>tasks </a:t>
            </a:r>
            <a:r>
              <a:rPr lang="en-US" dirty="0"/>
              <a:t>are well defined, the actual work of coding can begin, starting with any task in any order.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Rect. to Polar Coord.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Level Algorithm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51</a:t>
            </a:fld>
            <a:endParaRPr lang="ko-KR" alt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04" y="1628800"/>
            <a:ext cx="602456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3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Define a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52</a:t>
            </a:fld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Correspondence between polar(distance and angle) and Cartesian(x and y) coordinate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616581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Define 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When the x- and  y-coordinates of a point are known, the equivalent  r  and  θ coordinates can </a:t>
                </a:r>
                <a:r>
                  <a:rPr lang="en-US" dirty="0"/>
                  <a:t>be calculated by using these </a:t>
                </a:r>
                <a:r>
                  <a:rPr lang="en-US" dirty="0" smtClean="0"/>
                  <a:t>formulas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dirty="0">
                          <a:latin typeface="Cambria Math"/>
                        </a:rPr>
                        <m:t>≠</m:t>
                      </m:r>
                      <m:r>
                        <a:rPr lang="en-US" b="0" i="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636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71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Define 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Level Structure(Initial Pseudo Code)</a:t>
            </a:r>
          </a:p>
          <a:p>
            <a:pPr lvl="2"/>
            <a:r>
              <a:rPr lang="en-US" dirty="0"/>
              <a:t>Get the x- and y-coordinate values</a:t>
            </a:r>
          </a:p>
          <a:p>
            <a:pPr lvl="2"/>
            <a:r>
              <a:rPr lang="en-US" dirty="0"/>
              <a:t>Calculate the polar (r and θ) coordinate values</a:t>
            </a:r>
          </a:p>
          <a:p>
            <a:pPr lvl="2"/>
            <a:r>
              <a:rPr lang="en-US" dirty="0"/>
              <a:t>Display the polar coordinate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54</a:t>
            </a:fld>
            <a:endParaRPr lang="ko-KR" alt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45" y="3140968"/>
            <a:ext cx="4687417" cy="287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1: Define 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Coding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55</a:t>
            </a:fld>
            <a:endParaRPr lang="ko-KR" alt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34" y="3429000"/>
            <a:ext cx="444179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56" y="1657350"/>
            <a:ext cx="675798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Test the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polar() is written, it can be tested </a:t>
            </a:r>
            <a:r>
              <a:rPr lang="en-US" dirty="0" smtClean="0"/>
              <a:t>independently </a:t>
            </a:r>
            <a:r>
              <a:rPr lang="en-US" dirty="0"/>
              <a:t>of any </a:t>
            </a:r>
            <a:r>
              <a:rPr lang="en-US" dirty="0" smtClean="0"/>
              <a:t>other </a:t>
            </a:r>
            <a:r>
              <a:rPr lang="en-US" dirty="0"/>
              <a:t>function.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56</a:t>
            </a:fld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6840760" cy="380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6014076"/>
            <a:ext cx="181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=5</a:t>
            </a:r>
          </a:p>
          <a:p>
            <a:r>
              <a:rPr lang="en-US" b="1" dirty="0"/>
              <a:t>a</a:t>
            </a:r>
            <a:r>
              <a:rPr lang="en-US" b="1" dirty="0" smtClean="0"/>
              <a:t>ngle=53.1301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61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Complete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4"/>
            <a:ext cx="8229600" cy="5760636"/>
          </a:xfrm>
        </p:spPr>
        <p:txBody>
          <a:bodyPr/>
          <a:lstStyle/>
          <a:p>
            <a:r>
              <a:rPr lang="en-US" dirty="0" smtClean="0"/>
              <a:t>The program also </a:t>
            </a:r>
            <a:r>
              <a:rPr lang="en-US" dirty="0"/>
              <a:t>requires </a:t>
            </a:r>
            <a:endParaRPr lang="en-US" dirty="0" smtClean="0"/>
          </a:p>
          <a:p>
            <a:pPr lvl="1"/>
            <a:r>
              <a:rPr lang="en-US" dirty="0" smtClean="0"/>
              <a:t>writing </a:t>
            </a:r>
            <a:r>
              <a:rPr lang="en-US" dirty="0"/>
              <a:t>functions for accepting two rectangular </a:t>
            </a:r>
            <a:r>
              <a:rPr lang="en-US" dirty="0" smtClean="0"/>
              <a:t>coordinates</a:t>
            </a:r>
          </a:p>
          <a:p>
            <a:pPr lvl="2"/>
            <a:r>
              <a:rPr lang="en-US" dirty="0"/>
              <a:t>The following function, </a:t>
            </a:r>
            <a:r>
              <a:rPr lang="en-US" b="1" dirty="0"/>
              <a:t>getrec()</a:t>
            </a:r>
            <a:r>
              <a:rPr lang="en-US" dirty="0"/>
              <a:t> , can be used to accept the input </a:t>
            </a:r>
            <a:r>
              <a:rPr lang="en-US" dirty="0" smtClean="0"/>
              <a:t>data</a:t>
            </a:r>
          </a:p>
          <a:p>
            <a:pPr lvl="2"/>
            <a:r>
              <a:rPr lang="en-US" dirty="0" smtClean="0"/>
              <a:t>Test it</a:t>
            </a:r>
          </a:p>
          <a:p>
            <a:pPr lvl="1"/>
            <a:r>
              <a:rPr lang="en-US" dirty="0" smtClean="0"/>
              <a:t>displaying </a:t>
            </a:r>
            <a:r>
              <a:rPr lang="en-US" dirty="0"/>
              <a:t>the calculated polar </a:t>
            </a:r>
            <a:r>
              <a:rPr lang="en-US" dirty="0" smtClean="0"/>
              <a:t>coordinates</a:t>
            </a:r>
          </a:p>
          <a:p>
            <a:pPr lvl="2"/>
            <a:r>
              <a:rPr lang="en-US" dirty="0"/>
              <a:t>The function </a:t>
            </a:r>
            <a:r>
              <a:rPr lang="en-US" b="1" dirty="0"/>
              <a:t>showit()</a:t>
            </a:r>
            <a:r>
              <a:rPr lang="en-US" dirty="0"/>
              <a:t> for displaying polar coordinates is constructed in a similar manner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Test 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9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Complete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58</a:t>
            </a:fld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7704856" cy="576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0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Complete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59</a:t>
            </a:fld>
            <a:endParaRPr lang="ko-KR" alt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1129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64" y="4797152"/>
            <a:ext cx="4343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6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Formatting Numbers for Program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Formatting floating-point numbers requires three field-width manipulators to:</a:t>
            </a:r>
          </a:p>
          <a:p>
            <a:pPr lvl="1"/>
            <a:r>
              <a:rPr lang="en-US" dirty="0"/>
              <a:t>Set the total width of the display</a:t>
            </a:r>
          </a:p>
          <a:p>
            <a:pPr lvl="1"/>
            <a:r>
              <a:rPr lang="en-US" dirty="0"/>
              <a:t>Force a decimal place</a:t>
            </a:r>
          </a:p>
          <a:p>
            <a:pPr lvl="1"/>
            <a:r>
              <a:rPr lang="en-US" dirty="0"/>
              <a:t>Set the number of significant digits after the decimal point</a:t>
            </a:r>
          </a:p>
          <a:p>
            <a:r>
              <a:rPr lang="en-US" sz="2400" dirty="0"/>
              <a:t>Example: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cout &lt;&lt; "|" &lt;&lt; setw(10) &lt;&lt; fixed</a:t>
            </a:r>
          </a:p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&lt;&lt; setprecision(3) &lt;&lt; 25.67 &lt;&lt; "|";</a:t>
            </a:r>
          </a:p>
          <a:p>
            <a:pPr>
              <a:buNone/>
            </a:pPr>
            <a:r>
              <a:rPr lang="en-US" sz="2600" dirty="0"/>
              <a:t> 	</a:t>
            </a:r>
            <a:r>
              <a:rPr lang="en-US" sz="2400" dirty="0"/>
              <a:t>produces this output: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| 25.670|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8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Variable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Local variables:</a:t>
            </a:r>
            <a:r>
              <a:rPr lang="en-US" dirty="0"/>
              <a:t> Variables created in a function that are conventionally available only to the function </a:t>
            </a:r>
          </a:p>
          <a:p>
            <a:r>
              <a:rPr lang="en-US" b="1" dirty="0"/>
              <a:t>Scope:</a:t>
            </a:r>
            <a:r>
              <a:rPr lang="en-US" dirty="0"/>
              <a:t> Section of the program where the identifier is valid or “known”</a:t>
            </a:r>
          </a:p>
          <a:p>
            <a:r>
              <a:rPr lang="en-US" dirty="0"/>
              <a:t>A variable with </a:t>
            </a:r>
            <a:r>
              <a:rPr lang="en-US" b="1" dirty="0"/>
              <a:t>local scope</a:t>
            </a:r>
            <a:r>
              <a:rPr lang="en-US" dirty="0"/>
              <a:t> is simply one with storage locations set aside for it by a declaration statement inside the function that declared them</a:t>
            </a:r>
          </a:p>
          <a:p>
            <a:r>
              <a:rPr lang="en-US" dirty="0"/>
              <a:t>A variable with </a:t>
            </a:r>
            <a:r>
              <a:rPr lang="en-US" b="1" dirty="0"/>
              <a:t>global scope</a:t>
            </a:r>
            <a:r>
              <a:rPr lang="en-US" dirty="0"/>
              <a:t> has storage created for it by a declaration statement located outside any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8581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61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24" y="908050"/>
            <a:ext cx="3370551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5988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Variable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local variable has the same name as a global variable, all references to the variable name made within the local variable’s scope refer to the local variable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62</a:t>
            </a:fld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10" y="3743736"/>
            <a:ext cx="6638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21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Scope Resolution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reference a global variable when a local variable of the same name is in scope, use C++’s scope resolution operator, which is ::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63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74888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7542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Misuse of Globals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Global variables allow programmers to “jump around” the normal safeguards provided by functions</a:t>
            </a:r>
          </a:p>
          <a:p>
            <a:r>
              <a:rPr lang="en-US" dirty="0"/>
              <a:t>Instead of passing variables to a function, it is possible to make all variables global: </a:t>
            </a:r>
            <a:r>
              <a:rPr lang="en-US" dirty="0" smtClean="0"/>
              <a:t>   </a:t>
            </a:r>
            <a:r>
              <a:rPr lang="en-US" b="1" dirty="0" smtClean="0"/>
              <a:t>do </a:t>
            </a:r>
            <a:r>
              <a:rPr lang="en-US" b="1" dirty="0"/>
              <a:t>not do this</a:t>
            </a:r>
          </a:p>
          <a:p>
            <a:pPr lvl="1"/>
            <a:r>
              <a:rPr lang="en-US" dirty="0"/>
              <a:t>Indiscriminate use of global variables destroys the safeguards C++ provides to make functions independent and insulated from each other</a:t>
            </a:r>
          </a:p>
          <a:p>
            <a:pPr lvl="1"/>
            <a:r>
              <a:rPr lang="en-US" dirty="0"/>
              <a:t>Using only global variables can be especially disastrous in large programs with many user-created 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4695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Lifetime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variable’s scope can be thought of as the space in the program where the variable is valid</a:t>
            </a:r>
          </a:p>
          <a:p>
            <a:r>
              <a:rPr lang="en-US" dirty="0"/>
              <a:t>In addition to space dimension represented by scope, variables have a time dimension that refers to the length of time storage locations are reserved for a variable</a:t>
            </a:r>
          </a:p>
          <a:p>
            <a:r>
              <a:rPr lang="en-US" dirty="0"/>
              <a:t>This time, dimension is referred to as the variable’s lifetime</a:t>
            </a:r>
          </a:p>
          <a:p>
            <a:r>
              <a:rPr lang="en-US" dirty="0"/>
              <a:t>When and how long a variable’s storage locations are kept before they are released can be determined by the variable’s storage category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2247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Variable Storage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 available storage categories are:</a:t>
            </a:r>
          </a:p>
          <a:p>
            <a:pPr lvl="1"/>
            <a:r>
              <a:rPr lang="en-US" dirty="0"/>
              <a:t>auto</a:t>
            </a:r>
          </a:p>
          <a:p>
            <a:pPr lvl="1"/>
            <a:r>
              <a:rPr lang="en-US" dirty="0"/>
              <a:t>static</a:t>
            </a:r>
          </a:p>
          <a:p>
            <a:pPr lvl="1"/>
            <a:r>
              <a:rPr lang="en-US" dirty="0"/>
              <a:t>extern</a:t>
            </a:r>
          </a:p>
          <a:p>
            <a:pPr lvl="1"/>
            <a:r>
              <a:rPr lang="en-US" dirty="0"/>
              <a:t>register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62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Variable Storage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Local variables can be members only of the auto, static, or register storage categories</a:t>
            </a:r>
          </a:p>
          <a:p>
            <a:r>
              <a:rPr lang="en-US" dirty="0"/>
              <a:t>Storage for automatic local variables is reserved or created automatically each time a function </a:t>
            </a:r>
            <a:r>
              <a:rPr lang="en-US" dirty="0" smtClean="0"/>
              <a:t>is called</a:t>
            </a:r>
            <a:endParaRPr lang="en-US" dirty="0"/>
          </a:p>
          <a:p>
            <a:pPr lvl="1"/>
            <a:r>
              <a:rPr lang="en-US" dirty="0"/>
              <a:t>As long as the function hasn’t returned control to its calling function, all automatic variables local to the function are “alive”</a:t>
            </a:r>
          </a:p>
          <a:p>
            <a:r>
              <a:rPr lang="en-US" dirty="0"/>
              <a:t>A local static variable isn’t created and destroyed each time the function declaring it is called</a:t>
            </a:r>
          </a:p>
          <a:p>
            <a:pPr lvl="1"/>
            <a:r>
              <a:rPr lang="en-US" dirty="0"/>
              <a:t>Local static variables remain in existence for the program’s lifetime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467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Automatic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68</a:t>
            </a:fld>
            <a:endParaRPr lang="ko-KR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61803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502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</a:t>
            </a:r>
            <a:r>
              <a:rPr lang="en-US" dirty="0" smtClean="0"/>
              <a:t>Static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69</a:t>
            </a:fld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2" y="1052736"/>
            <a:ext cx="76417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98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Mathematical Library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C++ has preprogrammed mathematical functions that can be included in a program</a:t>
            </a:r>
          </a:p>
          <a:p>
            <a:r>
              <a:rPr lang="en-US" sz="3600" dirty="0"/>
              <a:t>You must include the </a:t>
            </a:r>
            <a:r>
              <a:rPr lang="en-US" sz="3600" b="1" dirty="0">
                <a:latin typeface="Courier New" pitchFamily="49" charset="0"/>
              </a:rPr>
              <a:t>cmath</a:t>
            </a:r>
            <a:r>
              <a:rPr lang="en-US" sz="3600" dirty="0"/>
              <a:t> header file: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b="1" dirty="0">
                <a:latin typeface="Courier New" pitchFamily="49" charset="0"/>
              </a:rPr>
              <a:t>#include &lt;cmath&gt;</a:t>
            </a:r>
          </a:p>
          <a:p>
            <a:r>
              <a:rPr lang="en-US" dirty="0"/>
              <a:t>Math functions require one or more arguments as input, but will return only one value</a:t>
            </a:r>
          </a:p>
          <a:p>
            <a:r>
              <a:rPr lang="en-US" dirty="0"/>
              <a:t>All functions are </a:t>
            </a:r>
            <a:r>
              <a:rPr lang="en-US" b="1" dirty="0"/>
              <a:t>overloaded</a:t>
            </a:r>
            <a:r>
              <a:rPr lang="en-US" dirty="0"/>
              <a:t>, and can be used with integer and real arguments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2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Variable Storage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Global variables are created by definition statements external to a function</a:t>
            </a:r>
          </a:p>
          <a:p>
            <a:r>
              <a:rPr lang="en-US" dirty="0"/>
              <a:t>By their nature, global variables do not come and go with the calling of a function</a:t>
            </a:r>
          </a:p>
          <a:p>
            <a:r>
              <a:rPr lang="en-US" dirty="0"/>
              <a:t>After a global variable is created, it exists until the program in which it’s declared has finished executing</a:t>
            </a:r>
          </a:p>
          <a:p>
            <a:r>
              <a:rPr lang="en-US" dirty="0"/>
              <a:t>Global variables can be declared with the static or extern storage category, but not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49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Mathematical Library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9471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3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0C66A-2542-49CE-8980-1D266FEFB8DA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532994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01.no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Arial Black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06</Template>
  <TotalTime>8784</TotalTime>
  <Words>2474</Words>
  <Application>Microsoft Office PowerPoint</Application>
  <PresentationFormat>On-screen Show (4:3)</PresentationFormat>
  <Paragraphs>352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lecture01.note</vt:lpstr>
      <vt:lpstr>1_기본 디자인</vt:lpstr>
      <vt:lpstr>CSE 1102  Fundamentals of Programming   Lecture #5</vt:lpstr>
      <vt:lpstr>PowerPoint Presentation</vt:lpstr>
      <vt:lpstr>Formatting Numbers for Program Output</vt:lpstr>
      <vt:lpstr>Formatting Numbers for Program Output</vt:lpstr>
      <vt:lpstr>Formatting Numbers for Program Output</vt:lpstr>
      <vt:lpstr>Formatting Numbers for Program Output</vt:lpstr>
      <vt:lpstr>Using Mathematical Library Functions</vt:lpstr>
      <vt:lpstr>Using Mathematical Library Functions</vt:lpstr>
      <vt:lpstr>PowerPoint Presentation</vt:lpstr>
      <vt:lpstr>PowerPoint Presentation</vt:lpstr>
      <vt:lpstr>Using Mathematical Library Functions</vt:lpstr>
      <vt:lpstr>Using Mathematical Library Functions</vt:lpstr>
      <vt:lpstr>Program Input Using cin</vt:lpstr>
      <vt:lpstr>Program Input Using cin</vt:lpstr>
      <vt:lpstr>Program Input Using cin</vt:lpstr>
      <vt:lpstr>Program Input Using cin</vt:lpstr>
      <vt:lpstr>Program Input Using cin</vt:lpstr>
      <vt:lpstr>Case Study: Acid Rain</vt:lpstr>
      <vt:lpstr>Case Study: Acid Rain</vt:lpstr>
      <vt:lpstr>Case Study: Acid Rain</vt:lpstr>
      <vt:lpstr>Case Study: Acid Rain</vt:lpstr>
      <vt:lpstr>Case Study: Acid Rain</vt:lpstr>
      <vt:lpstr>Case Study: Acid Rain</vt:lpstr>
      <vt:lpstr>Case Study: Acid Rain</vt:lpstr>
      <vt:lpstr>Step 1: Analyze the Problem  </vt:lpstr>
      <vt:lpstr>Step 2: Develop a Solution  </vt:lpstr>
      <vt:lpstr>Step 3: Code the Solution</vt:lpstr>
      <vt:lpstr>Step 4: Test and Correct the Program</vt:lpstr>
      <vt:lpstr>Symbolic (Named) Constants</vt:lpstr>
      <vt:lpstr>Case Study: Length Conversion</vt:lpstr>
      <vt:lpstr>Step 1: Analyze the Problem</vt:lpstr>
      <vt:lpstr>Step 2: Develop a Solution</vt:lpstr>
      <vt:lpstr>Step 3: Coding</vt:lpstr>
      <vt:lpstr>Function and Parameter Declarations</vt:lpstr>
      <vt:lpstr>PowerPoint Presentation</vt:lpstr>
      <vt:lpstr>Calling a Function</vt:lpstr>
      <vt:lpstr>Calling a Function</vt:lpstr>
      <vt:lpstr>Calling a Function</vt:lpstr>
      <vt:lpstr>Defining a Function</vt:lpstr>
      <vt:lpstr>Defining and Calling Functions</vt:lpstr>
      <vt:lpstr>Placement of Statements</vt:lpstr>
      <vt:lpstr>Empty Parameter List</vt:lpstr>
      <vt:lpstr>Returning a Value</vt:lpstr>
      <vt:lpstr>Pass By Value and Pass By Reference</vt:lpstr>
      <vt:lpstr>Pass By Value and Pass By Reference</vt:lpstr>
      <vt:lpstr>Pass By Value and Pass By Reference</vt:lpstr>
      <vt:lpstr>Pass By Value and Pass By Reference</vt:lpstr>
      <vt:lpstr>Pass By Value and Pass By Reference</vt:lpstr>
      <vt:lpstr>Pass By Value and Pass By Reference</vt:lpstr>
      <vt:lpstr>Case Study: Rect. to Polar Coord. Conversion</vt:lpstr>
      <vt:lpstr>Case Study: Rect. to Polar Coord. Conversion</vt:lpstr>
      <vt:lpstr>Step 1: Define a Problem</vt:lpstr>
      <vt:lpstr>Step 1: Define a Problem</vt:lpstr>
      <vt:lpstr>Step 1: Define a Problem</vt:lpstr>
      <vt:lpstr>Step 1: Define a Problem</vt:lpstr>
      <vt:lpstr>Step 2: Test the Function</vt:lpstr>
      <vt:lpstr>Step 3: Complete the Program</vt:lpstr>
      <vt:lpstr>The Complete Program</vt:lpstr>
      <vt:lpstr>The Complete Program</vt:lpstr>
      <vt:lpstr>Variable Scope</vt:lpstr>
      <vt:lpstr>Variable Scope</vt:lpstr>
      <vt:lpstr>Variable Scope</vt:lpstr>
      <vt:lpstr>Scope Resolution Operator</vt:lpstr>
      <vt:lpstr>Misuse of Globals</vt:lpstr>
      <vt:lpstr>Lifetime of Variables</vt:lpstr>
      <vt:lpstr>Variable Storage Categories</vt:lpstr>
      <vt:lpstr>Local Variable Storage Categories</vt:lpstr>
      <vt:lpstr>Local Automatic Variable</vt:lpstr>
      <vt:lpstr>Local Static Variable</vt:lpstr>
      <vt:lpstr>Global Variable Storage Categories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CCE20003  PROGRAMMING I Lecture 6</dc:title>
  <dc:creator>shinsy</dc:creator>
  <cp:lastModifiedBy>HP</cp:lastModifiedBy>
  <cp:revision>308</cp:revision>
  <dcterms:created xsi:type="dcterms:W3CDTF">2015-01-20T03:51:45Z</dcterms:created>
  <dcterms:modified xsi:type="dcterms:W3CDTF">2017-03-22T09:04:31Z</dcterms:modified>
</cp:coreProperties>
</file>